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32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0" r:id="rId12"/>
    <p:sldId id="266" r:id="rId13"/>
    <p:sldId id="268" r:id="rId14"/>
    <p:sldId id="267" r:id="rId15"/>
    <p:sldId id="269" r:id="rId16"/>
    <p:sldId id="270" r:id="rId17"/>
    <p:sldId id="272" r:id="rId18"/>
    <p:sldId id="271" r:id="rId19"/>
    <p:sldId id="273" r:id="rId20"/>
    <p:sldId id="278" r:id="rId21"/>
    <p:sldId id="277" r:id="rId22"/>
    <p:sldId id="274" r:id="rId23"/>
    <p:sldId id="275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3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5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6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1425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6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76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9A1E6E-AD42-6114-A6DD-C492D8EBA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148956C-38B4-1886-80A2-D4C0D2640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24535E3-604B-147F-A07C-B6899318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79F2F80-2501-D348-F351-36159F16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5520A12-F797-4539-880E-042EB3A4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2280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243B64-623B-BAE5-70A9-B270F712D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C73F47-3637-C99B-6C2D-90B1E334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DBE59F-A096-71A2-867B-560A2F3E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FE6F42-B182-67BD-8396-0A970CEF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9A95190-BDC9-0386-4A9E-90929ABD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0181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1698D9-1A3B-11A6-BBE0-6D6619BD9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B67B27-73C4-8555-8936-AFD31B68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3963649-A3A7-8691-4E35-B5D90A86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D6F9F0-C83C-78BD-C2BC-CC4C2AA2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79D33BC-83A1-53FA-DCF7-827E84CA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90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39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64904E-C4D3-1BA5-AA6F-B8CE739C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BEFE95-8174-FCCC-9D3C-608DD5526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A59875C-B2DE-86B0-FD37-A05BCD655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86EDA8F-35AE-D968-9943-7DF42EF2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524283D-1C4E-FC79-4737-66A565DA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43B909C-3025-E3BB-19E3-A76B5BB9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7195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7AAA4E-85B2-1D44-B9C6-B9F177D6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BDAA570-981A-00A8-A2C5-1D9AC3403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485E170-B00F-8725-D682-0B129945D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A8745E5-0F49-8B73-6187-6E92C4D70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0709FBE-35A2-A9B1-F5B2-6D8BC69B3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49504FE-83E0-7A99-0966-227E2160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718681C-EF30-7778-7A35-DD78D673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6174C7E-C97F-6FED-6EE0-DD447BAD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0523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32C4E5-6D2E-9EA4-7211-EAB8E789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5EDA65A-B11C-EA72-E1D3-BCCF4F77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A59FF6C-4B4B-4378-61B7-C0C8A1BF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335BFBA-C451-7EAC-AC26-DCC0058E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0063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775FBF4-9F28-18D7-EC8D-787F4E58D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FF7BCDC-DADD-B41D-4A3A-AF414E22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86163EF-7EAF-E36A-6AF3-9858C626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2228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156A37-FE8C-8845-82C5-B2679AB9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2F589B-7B7C-22DF-3D3A-E9FC725C9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C852ED2-7843-4F9C-BA2C-9FFEA3872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9935AB1-F99C-FE1A-0FDF-309C6BA2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7F3A84B-BA6B-DB76-B982-194FE258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933FB51-70F0-811F-C1A7-F7E448CB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3695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2D7057-330C-4B8E-E5CA-3DD0628B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783DAD2-449D-C6AE-0F3F-6CFF0709E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EA5B4DE-285C-9306-C751-67D1414C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DBFE49D-4EF5-DECE-EA3C-B4046C461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314783C-79B0-7CDD-258C-2D3390F0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F154BE5-9375-AF90-6CBE-B519E69A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2350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D723EA-EB8A-0B71-9B32-0D893D3D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A80A1D0-8966-9DF2-2F3A-FAFBB0F34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96E2D56-FEF6-FB00-77E7-4828DB4B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69AA1E7-6658-3FAF-9681-E93F9B2E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353BB37-AF35-25FE-9DBB-569C5238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9926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4BE0DE0-E0A5-A188-10D9-FDBB05E81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B9D8380-8A0C-C6C3-97D9-B1928B86D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2E06683-EA3B-B1EC-707D-99BCF775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6C987B4-A437-7CD5-90E8-AEF99D9A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3575A3-5EA9-6A1A-771A-C21EBD3F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619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0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8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9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5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ACCADB3-68C9-962F-4C82-93969CE7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C72F7A8-F4A6-ABF6-94E6-D72503D00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661C7C1-7E1E-8C15-D90F-AA2D4AF25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8C58F-62BA-4457-A095-A872777B03C1}" type="datetimeFigureOut">
              <a:rPr lang="hr-HR" smtClean="0"/>
              <a:t>22.2.2024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2271A0-AA6D-98F0-41B4-E0AC93D8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3D043E-5B5A-6E13-B2A8-FEC5E391C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E9C08-8E95-482D-8022-AA5598DBF3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93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zupa-zabok.org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8">
            <a:extLst>
              <a:ext uri="{FF2B5EF4-FFF2-40B4-BE49-F238E27FC236}">
                <a16:creationId xmlns:a16="http://schemas.microsoft.com/office/drawing/2014/main" id="{513EBF72-EDB5-4278-94B8-34AAC2F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id="{DBD486FF-4365-499B-AFF7-0F07549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22">
            <a:extLst>
              <a:ext uri="{FF2B5EF4-FFF2-40B4-BE49-F238E27FC236}">
                <a16:creationId xmlns:a16="http://schemas.microsoft.com/office/drawing/2014/main" id="{6CB731FB-FF3E-4D53-9E6A-67C4DAD7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76669B2-AA72-48F0-BE02-E23B199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F7EF4251-A868-4B47-8099-154550F0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089C3DFC-191F-40B9-93AF-2E59D5126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F0B594F9-A7B5-471C-BFBE-74E9F7387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562B3703-0AD3-4477-ACE3-9792DB070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AFC61811-5AD7-40A8-9E5C-80020778D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CEACC779-3664-47DA-AF86-A2D8EF93A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BF9F040E-FE57-4AD6-8CBF-357962246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9BBEC815-1ED3-430D-B771-4CFC3952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E076923D-B0A5-40D9-BE13-91C93F1E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1CA2364B-42C8-4755-9072-E60C4356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D01B42BD-FD31-49A1-A45A-C98410BC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79CD01-D829-46FC-843C-D4F80BD9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252D6E81-1EBB-4132-B5B0-556E4A35F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BE7131A3-1888-4927-B822-590D3415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024990C0-6285-4C3B-A5B5-B6AC37098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D262A308-5E13-40AA-AA87-D105F5533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F7DF2F8A-7C9D-4727-A7D6-C74AF4792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93DA702E-EE7A-4584-9847-803FDCDB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AF7E021C-0B5A-4035-8A00-029A528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CE46A368-BBD8-41CC-B450-E298BE02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A99CD41F-58F2-4092-9F39-26AE634E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D368702B-EDA4-4EB6-A760-C68F022D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2FB0ECE4-08DF-4876-8CC9-7EB32EF25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C978BD1A-4BF4-42EC-B61D-9D7700FE1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645E75FA-86EC-4C1D-23DD-F12AAF422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6181" y="-360570"/>
            <a:ext cx="4266434" cy="422454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hr-HR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PREDSTAVLJANJE ŽUPNOG CARITASA ŽUPE SVETE JELENE KRIŽARICE</a:t>
            </a:r>
            <a:br>
              <a:rPr lang="hr-H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F6978E3-C9E4-FC6E-DF27-F94AA692E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7465" y="4483497"/>
            <a:ext cx="3635150" cy="1420166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hr-HR" sz="2600" b="1" dirty="0">
                <a:latin typeface="Calibri" panose="020F0502020204030204" pitchFamily="34" charset="0"/>
                <a:cs typeface="Calibri" panose="020F0502020204030204" pitchFamily="34" charset="0"/>
              </a:rPr>
              <a:t>Korizmeni susret članova župnih Caritasa Porečke i Pulske biskupije</a:t>
            </a:r>
          </a:p>
          <a:p>
            <a:pPr algn="ctr">
              <a:lnSpc>
                <a:spcPct val="90000"/>
              </a:lnSpc>
            </a:pPr>
            <a:r>
              <a:rPr lang="hr-HR" sz="2600" b="1" dirty="0">
                <a:latin typeface="Calibri" panose="020F0502020204030204" pitchFamily="34" charset="0"/>
                <a:cs typeface="Calibri" panose="020F0502020204030204" pitchFamily="34" charset="0"/>
              </a:rPr>
              <a:t>24. veljače 2024. </a:t>
            </a:r>
          </a:p>
          <a:p>
            <a:pPr>
              <a:lnSpc>
                <a:spcPct val="90000"/>
              </a:lnSpc>
            </a:pPr>
            <a:endParaRPr lang="hr-HR" sz="1500" dirty="0"/>
          </a:p>
        </p:txBody>
      </p:sp>
      <p:pic>
        <p:nvPicPr>
          <p:cNvPr id="5" name="Slika 4" descr="Slika na kojoj se prikazuje tekst, logotip, simbol, Font&#10;&#10;Opis je automatski generiran">
            <a:extLst>
              <a:ext uri="{FF2B5EF4-FFF2-40B4-BE49-F238E27FC236}">
                <a16:creationId xmlns:a16="http://schemas.microsoft.com/office/drawing/2014/main" id="{C93D9219-758E-FCA1-B933-F703107E9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27"/>
          <a:stretch/>
        </p:blipFill>
        <p:spPr>
          <a:xfrm>
            <a:off x="929675" y="1746617"/>
            <a:ext cx="4213521" cy="333349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EC89D32-0839-4A5D-80DB-D12259CA4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3" name="Freeform 33">
            <a:extLst>
              <a:ext uri="{FF2B5EF4-FFF2-40B4-BE49-F238E27FC236}">
                <a16:creationId xmlns:a16="http://schemas.microsoft.com/office/drawing/2014/main" id="{7229C60D-EFB4-4944-AEB7-4773C1A7B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47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 descr="Slika na kojoj se prikazuje na zatvorenom, pod, namještaj, stol za objedovanje&#10;&#10;Opis je automatski generiran">
            <a:extLst>
              <a:ext uri="{FF2B5EF4-FFF2-40B4-BE49-F238E27FC236}">
                <a16:creationId xmlns:a16="http://schemas.microsoft.com/office/drawing/2014/main" id="{3FEF3D3E-2960-D141-C55F-50E6C1B7B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8" r="1" b="9694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7" name="Slika 6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id="{9FB93E79-6E07-8B8B-82A6-68147A302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969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kstniOkvir 4">
            <a:extLst>
              <a:ext uri="{FF2B5EF4-FFF2-40B4-BE49-F238E27FC236}">
                <a16:creationId xmlns:a16="http://schemas.microsoft.com/office/drawing/2014/main" id="{41D4069E-DE0E-87CC-1B72-38D5A9FC4030}"/>
              </a:ext>
            </a:extLst>
          </p:cNvPr>
          <p:cNvSpPr txBox="1"/>
          <p:nvPr/>
        </p:nvSpPr>
        <p:spPr>
          <a:xfrm>
            <a:off x="6453809" y="2577923"/>
            <a:ext cx="4972746" cy="3773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KOSA LJUBAVI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Redovito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šišamo 15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korisnika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BOLESNIKA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Organiziramo s medicinskim osobljem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mjerenje tlaka i šećera u krvi.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Ispovijed 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sakramenat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bolesničkog pomazanja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D1F27ED-5477-E2E0-49C9-48C7D4BC3A9E}"/>
              </a:ext>
            </a:extLst>
          </p:cNvPr>
          <p:cNvSpPr txBox="1"/>
          <p:nvPr/>
        </p:nvSpPr>
        <p:spPr>
          <a:xfrm>
            <a:off x="6568681" y="506587"/>
            <a:ext cx="4609105" cy="2071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SKRB O BOLESNICIMA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Pomažemo nabavkom bolesničkih kreveta, toaletnih kolica pelena i sl.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2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:a16="http://schemas.microsoft.com/office/drawing/2014/main" id="{42D91A80-424C-43FF-B36B-58B851DC5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4272EE-706F-A4C9-D11A-1AB86B94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023" y="2023110"/>
            <a:ext cx="2656510" cy="28460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/>
              <a:t>DAN BOLESNIKA U ŽUPI SV. JELENE KRIŽARICE</a:t>
            </a:r>
          </a:p>
        </p:txBody>
      </p:sp>
      <p:sp>
        <p:nvSpPr>
          <p:cNvPr id="4112" name="Rectangle 41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7052E07-BFAE-6A9A-BCAD-2349CCA9A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26" y="883463"/>
            <a:ext cx="3364992" cy="252374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0691FFB-B1AD-C252-DCDC-120ACCEB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618" y="883463"/>
            <a:ext cx="3364992" cy="252374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B21477A-123A-FDBD-BAA1-821559D3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600" y="3556660"/>
            <a:ext cx="3364992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1F67786-54C1-010B-09AF-970BB895D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618" y="3556661"/>
            <a:ext cx="3364992" cy="2523744"/>
          </a:xfrm>
          <a:prstGeom prst="rect">
            <a:avLst/>
          </a:prstGeom>
        </p:spPr>
      </p:pic>
      <p:sp>
        <p:nvSpPr>
          <p:cNvPr id="4116" name="Rectangle 41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3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hr-HR" sz="2800"/>
              <a:t>POSJET BOLNICI BRAČAK I DOMU LOBOR</a:t>
            </a:r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hr-HR" sz="1700" dirty="0"/>
              <a:t> donirana veća količina pelena i majica za potrebe Odjela intenzivne skrbi</a:t>
            </a:r>
          </a:p>
          <a:p>
            <a:r>
              <a:rPr lang="hr-HR" sz="1700" dirty="0"/>
              <a:t>Posjet domu za starije i nemoćne u  Loboru u suradnji s PŠ </a:t>
            </a:r>
            <a:r>
              <a:rPr lang="hr-HR" sz="1700" dirty="0" err="1"/>
              <a:t>Poznanovec</a:t>
            </a:r>
            <a:endParaRPr lang="hr-HR" sz="1700" dirty="0"/>
          </a:p>
          <a:p>
            <a:pPr marL="0" indent="0">
              <a:buNone/>
            </a:pPr>
            <a:endParaRPr lang="hr-HR" sz="1700" dirty="0"/>
          </a:p>
        </p:txBody>
      </p:sp>
      <p:pic>
        <p:nvPicPr>
          <p:cNvPr id="5" name="Slika 4" descr="Slika na kojoj se prikazuje vanjski, osoba, odijevanje, obuća&#10;&#10;Opis je automatski generiran">
            <a:extLst>
              <a:ext uri="{FF2B5EF4-FFF2-40B4-BE49-F238E27FC236}">
                <a16:creationId xmlns:a16="http://schemas.microsoft.com/office/drawing/2014/main" id="{267BCB6A-50F7-1D15-4DE6-9A8FDFF17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13931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7" name="Slika 6" descr="Slika na kojoj se prikazuje odijevanje, osoba, kutija, kontejner&#10;&#10;Opis je automatski generiran">
            <a:extLst>
              <a:ext uri="{FF2B5EF4-FFF2-40B4-BE49-F238E27FC236}">
                <a16:creationId xmlns:a16="http://schemas.microsoft.com/office/drawing/2014/main" id="{FF835F67-5CCB-569D-AF94-0F078F9B4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r="20103" b="-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88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niOkvir 12">
            <a:extLst>
              <a:ext uri="{FF2B5EF4-FFF2-40B4-BE49-F238E27FC236}">
                <a16:creationId xmlns:a16="http://schemas.microsoft.com/office/drawing/2014/main" id="{E71BD335-DF92-434E-D1E1-97B4A7E3A342}"/>
              </a:ext>
            </a:extLst>
          </p:cNvPr>
          <p:cNvSpPr txBox="1"/>
          <p:nvPr/>
        </p:nvSpPr>
        <p:spPr>
          <a:xfrm>
            <a:off x="543148" y="1258819"/>
            <a:ext cx="31414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Pomoć u plaćanju režija</a:t>
            </a:r>
          </a:p>
          <a:p>
            <a:endParaRPr lang="hr-HR" b="1" dirty="0"/>
          </a:p>
          <a:p>
            <a:r>
              <a:rPr lang="hr-HR" b="1" dirty="0"/>
              <a:t>Nabavi ogrjeva za zimu</a:t>
            </a:r>
          </a:p>
          <a:p>
            <a:endParaRPr lang="hr-HR" b="1" dirty="0"/>
          </a:p>
          <a:p>
            <a:r>
              <a:rPr lang="hr-HR" b="1" dirty="0"/>
              <a:t>Nabava odjeće </a:t>
            </a:r>
            <a:endParaRPr lang="hr-HR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8A2A122-290A-EBBD-376D-AC1B9A8D2025}"/>
              </a:ext>
            </a:extLst>
          </p:cNvPr>
          <p:cNvSpPr txBox="1"/>
          <p:nvPr/>
        </p:nvSpPr>
        <p:spPr>
          <a:xfrm>
            <a:off x="313028" y="3453769"/>
            <a:ext cx="3181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omoć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opremanju i obnovi domova naših korisnika (namještaj, bijela tehnika)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3614" y="402608"/>
            <a:ext cx="7480069" cy="45360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Redovita skrb o korisnicima</a:t>
            </a:r>
            <a:endParaRPr lang="en-US" dirty="0"/>
          </a:p>
        </p:txBody>
      </p:sp>
      <p:pic>
        <p:nvPicPr>
          <p:cNvPr id="8" name="Slika 7" descr="Slika na kojoj se prikazuje u dvorani, namještaj, zid, krevet&#10;&#10;Opis je automatski generiran">
            <a:extLst>
              <a:ext uri="{FF2B5EF4-FFF2-40B4-BE49-F238E27FC236}">
                <a16:creationId xmlns:a16="http://schemas.microsoft.com/office/drawing/2014/main" id="{9AF4FFA1-7294-5A64-DD33-3A039093F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43" y="625683"/>
            <a:ext cx="1367401" cy="3034454"/>
          </a:xfrm>
          <a:prstGeom prst="rect">
            <a:avLst/>
          </a:prstGeom>
        </p:spPr>
      </p:pic>
      <p:pic>
        <p:nvPicPr>
          <p:cNvPr id="10" name="Slika 9" descr="Slika na kojoj se prikazuje zid, u dvorani, krevet, namještaj&#10;&#10;Opis je automatski generiran">
            <a:extLst>
              <a:ext uri="{FF2B5EF4-FFF2-40B4-BE49-F238E27FC236}">
                <a16:creationId xmlns:a16="http://schemas.microsoft.com/office/drawing/2014/main" id="{4527AA78-6BEF-B4FE-C51F-B7B26456E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2275" y="4162328"/>
            <a:ext cx="3060589" cy="1996513"/>
          </a:xfrm>
          <a:prstGeom prst="rect">
            <a:avLst/>
          </a:prstGeom>
        </p:spPr>
      </p:pic>
      <p:pic>
        <p:nvPicPr>
          <p:cNvPr id="12" name="Slika 11" descr="Slika na kojoj se prikazuje pod, vozilo, namještaj, stolica&#10;&#10;Opis je automatski generiran">
            <a:extLst>
              <a:ext uri="{FF2B5EF4-FFF2-40B4-BE49-F238E27FC236}">
                <a16:creationId xmlns:a16="http://schemas.microsoft.com/office/drawing/2014/main" id="{63251259-5A73-3241-7DFC-F5A61658E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28" y="851027"/>
            <a:ext cx="1354614" cy="3006078"/>
          </a:xfrm>
          <a:prstGeom prst="rect">
            <a:avLst/>
          </a:prstGeom>
        </p:spPr>
      </p:pic>
      <p:pic>
        <p:nvPicPr>
          <p:cNvPr id="17" name="Slika 16" descr="Slika na kojoj se prikazuje vanjski, tekst, Kopneno vozilo, kombi&#10;&#10;Opis je automatski generiran">
            <a:extLst>
              <a:ext uri="{FF2B5EF4-FFF2-40B4-BE49-F238E27FC236}">
                <a16:creationId xmlns:a16="http://schemas.microsoft.com/office/drawing/2014/main" id="{2FC1C25A-1513-200F-8A12-3F207B98D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852" y="461665"/>
            <a:ext cx="1545394" cy="3429000"/>
          </a:xfrm>
          <a:prstGeom prst="rect">
            <a:avLst/>
          </a:prstGeom>
        </p:spPr>
      </p:pic>
      <p:pic>
        <p:nvPicPr>
          <p:cNvPr id="21" name="Slika 20" descr="Slika na kojoj se prikazuje odijevanje, osoba, obuća, vanjski&#10;&#10;Opis je automatski generiran">
            <a:extLst>
              <a:ext uri="{FF2B5EF4-FFF2-40B4-BE49-F238E27FC236}">
                <a16:creationId xmlns:a16="http://schemas.microsoft.com/office/drawing/2014/main" id="{0E54497B-DEDE-F310-9D9E-467A7B6CC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63" y="1050672"/>
            <a:ext cx="2427128" cy="48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6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C1A77F-528F-2670-1E0C-0F72876B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81" y="1280209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i="1" kern="1200" dirty="0">
                <a:latin typeface="+mj-lt"/>
                <a:ea typeface="+mj-ea"/>
                <a:cs typeface="+mj-cs"/>
              </a:rPr>
              <a:t>KAUFLAND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3342BFA-C180-6AD7-6ABD-AC31389127B9}"/>
              </a:ext>
            </a:extLst>
          </p:cNvPr>
          <p:cNvSpPr txBox="1"/>
          <p:nvPr/>
        </p:nvSpPr>
        <p:spPr>
          <a:xfrm>
            <a:off x="629256" y="2757927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kern="1200" dirty="0" err="1">
                <a:latin typeface="+mn-lt"/>
                <a:ea typeface="+mn-ea"/>
                <a:cs typeface="+mn-cs"/>
              </a:rPr>
              <a:t>Preuzima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 se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voće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i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povrće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i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redovito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dijeli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našim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korisnicima</a:t>
            </a:r>
            <a:endParaRPr lang="en-US" sz="2000" b="1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27" name="Slika 26" descr="Slika na kojoj se prikazuje na zatvorenom, namještaj&#10;&#10;Opis je automatski generiran">
            <a:extLst>
              <a:ext uri="{FF2B5EF4-FFF2-40B4-BE49-F238E27FC236}">
                <a16:creationId xmlns:a16="http://schemas.microsoft.com/office/drawing/2014/main" id="{55E203A2-60FC-BDB0-7A9B-FDA29CE22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16" y="266057"/>
            <a:ext cx="3558310" cy="6325885"/>
          </a:xfrm>
          <a:prstGeom prst="rect">
            <a:avLst/>
          </a:prstGeom>
        </p:spPr>
      </p:pic>
      <p:pic>
        <p:nvPicPr>
          <p:cNvPr id="29" name="Slika 28" descr="Slika na kojoj se prikazuje tekst, stol, hrana, na zatvorenom&#10;&#10;Opis je automatski generiran">
            <a:extLst>
              <a:ext uri="{FF2B5EF4-FFF2-40B4-BE49-F238E27FC236}">
                <a16:creationId xmlns:a16="http://schemas.microsoft.com/office/drawing/2014/main" id="{AF221C60-4B34-B9AB-E756-301AC23C08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14" y="233429"/>
            <a:ext cx="2259162" cy="3012216"/>
          </a:xfrm>
          <a:prstGeom prst="rect">
            <a:avLst/>
          </a:prstGeom>
        </p:spPr>
      </p:pic>
      <p:pic>
        <p:nvPicPr>
          <p:cNvPr id="31" name="Slika 30" descr="Slika na kojoj se prikazuje otvoreno&#10;&#10;Opis je automatski generiran">
            <a:extLst>
              <a:ext uri="{FF2B5EF4-FFF2-40B4-BE49-F238E27FC236}">
                <a16:creationId xmlns:a16="http://schemas.microsoft.com/office/drawing/2014/main" id="{E834AC01-8F66-B794-55E0-5441F9063F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727" y="3532799"/>
            <a:ext cx="2164169" cy="288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3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DF978-6ADF-E070-E651-6F347CAFB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C0367B-C194-7E15-9F3A-E15CAC35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645106"/>
            <a:ext cx="4051139" cy="12598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228600">
              <a:lnSpc>
                <a:spcPct val="9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324E46"/>
                </a:solidFill>
                <a:effectLst/>
              </a:rPr>
              <a:t>PROJEKTI NA KOJE SMO POSEBNO PONOSNI</a:t>
            </a:r>
            <a:br>
              <a:rPr lang="en-US" sz="2000" dirty="0">
                <a:solidFill>
                  <a:srgbClr val="324E46"/>
                </a:solidFill>
                <a:effectLst/>
              </a:rPr>
            </a:br>
            <a:br>
              <a:rPr lang="en-US" sz="2000" dirty="0">
                <a:solidFill>
                  <a:srgbClr val="324E46"/>
                </a:solidFill>
                <a:effectLst/>
              </a:rPr>
            </a:br>
            <a:endParaRPr lang="en-US" sz="2000" dirty="0">
              <a:solidFill>
                <a:srgbClr val="324E4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24E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D8DCECA-AC72-117E-B043-50326D023AAC}"/>
              </a:ext>
            </a:extLst>
          </p:cNvPr>
          <p:cNvSpPr txBox="1"/>
          <p:nvPr/>
        </p:nvSpPr>
        <p:spPr>
          <a:xfrm>
            <a:off x="1115371" y="3688498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rgbClr val="F44085"/>
              </a:buClr>
              <a:buFont typeface="Wingdings 3" charset="2"/>
              <a:buChar char="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More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ljubavi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4C87099-B2B1-FBF7-3491-F4F0BC4A7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2" r="18669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1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1EC08E-11A9-7ED4-C192-7D0B9323F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07230C5-DC4D-F52E-6DC7-0E6F1F951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4" r="12591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8574957-E7C2-E728-E8C7-0B783B2DA385}"/>
              </a:ext>
            </a:extLst>
          </p:cNvPr>
          <p:cNvSpPr txBox="1"/>
          <p:nvPr/>
        </p:nvSpPr>
        <p:spPr>
          <a:xfrm>
            <a:off x="7860770" y="2017668"/>
            <a:ext cx="3750205" cy="385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Financijsko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opismenjavanje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13500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24FD5646-70F4-E145-2EAF-7495BAF80FD5}"/>
              </a:ext>
            </a:extLst>
          </p:cNvPr>
          <p:cNvSpPr txBox="1"/>
          <p:nvPr/>
        </p:nvSpPr>
        <p:spPr>
          <a:xfrm>
            <a:off x="1758384" y="3574448"/>
            <a:ext cx="414077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3600" dirty="0" err="1">
                <a:solidFill>
                  <a:srgbClr val="000000"/>
                </a:solidFill>
                <a:effectLst/>
              </a:rPr>
              <a:t>Mudro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učenje</a:t>
            </a:r>
            <a:r>
              <a:rPr lang="en-US" sz="3600" dirty="0">
                <a:solidFill>
                  <a:srgbClr val="000000"/>
                </a:solidFill>
                <a:effectLst/>
              </a:rPr>
              <a:t> od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prvog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koraka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784F152-73FC-24CC-4571-85B1AEF9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074700"/>
            <a:ext cx="5451627" cy="43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6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8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296C726-64E6-667C-200B-6A37821DC6AA}"/>
              </a:ext>
            </a:extLst>
          </p:cNvPr>
          <p:cNvSpPr txBox="1"/>
          <p:nvPr/>
        </p:nvSpPr>
        <p:spPr>
          <a:xfrm>
            <a:off x="572613" y="928566"/>
            <a:ext cx="3778870" cy="31148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000" dirty="0" err="1">
                <a:solidFill>
                  <a:srgbClr val="FEFFFF"/>
                </a:solidFill>
                <a:effectLst/>
                <a:latin typeface="+mj-lt"/>
                <a:ea typeface="+mj-ea"/>
                <a:cs typeface="+mj-cs"/>
              </a:rPr>
              <a:t>Donacija</a:t>
            </a:r>
            <a:r>
              <a:rPr lang="en-US" sz="4000" dirty="0">
                <a:solidFill>
                  <a:srgbClr val="FE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EFFFF"/>
                </a:solidFill>
                <a:effectLst/>
                <a:latin typeface="+mj-lt"/>
                <a:ea typeface="+mj-ea"/>
                <a:cs typeface="+mj-cs"/>
              </a:rPr>
              <a:t>računala</a:t>
            </a:r>
            <a:r>
              <a:rPr lang="en-US" sz="4000" dirty="0">
                <a:solidFill>
                  <a:srgbClr val="FEFFFF"/>
                </a:solidFill>
                <a:effectLst/>
                <a:latin typeface="+mj-lt"/>
                <a:ea typeface="+mj-ea"/>
                <a:cs typeface="+mj-cs"/>
              </a:rPr>
              <a:t> od DGU</a:t>
            </a:r>
            <a:endParaRPr lang="en-US" sz="4000" dirty="0">
              <a:solidFill>
                <a:srgbClr val="FE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D9A5FA9-2331-40A1-B52E-7A9F30E4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97" r="2341" b="39797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86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3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FE33D13-1EC7-6419-D64B-27FEA0BA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PROSLAVA 90. </a:t>
            </a:r>
            <a:r>
              <a:rPr lang="en-US" sz="2000" b="1" dirty="0" err="1"/>
              <a:t>obljetnice</a:t>
            </a:r>
            <a:r>
              <a:rPr lang="en-US" sz="2000" b="1" dirty="0"/>
              <a:t> </a:t>
            </a:r>
            <a:r>
              <a:rPr lang="en-US" sz="2000" b="1" dirty="0" err="1"/>
              <a:t>osnutka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djelovanja</a:t>
            </a:r>
            <a:r>
              <a:rPr lang="en-US" sz="2000" b="1" dirty="0"/>
              <a:t> </a:t>
            </a:r>
            <a:r>
              <a:rPr lang="en-US" sz="2000" b="1" dirty="0" err="1"/>
              <a:t>Caritasa</a:t>
            </a:r>
            <a:r>
              <a:rPr lang="en-US" sz="2000" b="1" dirty="0"/>
              <a:t> </a:t>
            </a:r>
            <a:r>
              <a:rPr lang="en-US" sz="2000" b="1" dirty="0" err="1"/>
              <a:t>Zagrebačke</a:t>
            </a:r>
            <a:r>
              <a:rPr lang="en-US" sz="2000" b="1" dirty="0"/>
              <a:t> </a:t>
            </a:r>
            <a:r>
              <a:rPr lang="en-US" sz="2000" b="1" dirty="0" err="1"/>
              <a:t>nadbiskupije</a:t>
            </a:r>
            <a:r>
              <a:rPr lang="en-US" sz="2000" b="1" dirty="0"/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4C34B64-9C24-9424-965A-520A098BB3A9}"/>
              </a:ext>
            </a:extLst>
          </p:cNvPr>
          <p:cNvSpPr txBox="1"/>
          <p:nvPr/>
        </p:nvSpPr>
        <p:spPr>
          <a:xfrm>
            <a:off x="649225" y="2133600"/>
            <a:ext cx="3650278" cy="37745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1933.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zagrebački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nadbiskup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Antun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Bauer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bl.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Alojzije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Stepinac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osnovali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pokrenuli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Caritas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Zagrebačke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nadbiskupije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željom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Katoličkoj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Crkvi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Hrvata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djeluje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duh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djelotvorne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ljubavi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da Caritas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Zagrebačke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nadbiskupije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danas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pokazao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svojim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geslom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Ljubiti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djelima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“.</a:t>
            </a:r>
          </a:p>
        </p:txBody>
      </p:sp>
      <p:pic>
        <p:nvPicPr>
          <p:cNvPr id="7" name="Slika 6" descr="Slika na kojoj se prikazuje tekst, Ljudsko lice, cvijet, odijevanje&#10;&#10;Opis je automatski generiran">
            <a:extLst>
              <a:ext uri="{FF2B5EF4-FFF2-40B4-BE49-F238E27FC236}">
                <a16:creationId xmlns:a16="http://schemas.microsoft.com/office/drawing/2014/main" id="{B830C26D-B344-6106-0F5B-6C8A2CD91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45" b="-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51A6C0C-B621-866C-9512-28FDFE9DE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7" r="1" b="1"/>
          <a:stretch/>
        </p:blipFill>
        <p:spPr>
          <a:xfrm>
            <a:off x="8163406" y="640080"/>
            <a:ext cx="3395275" cy="5271142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roup 1030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28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29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0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1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2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3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4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5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6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7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8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39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140" name="Group 1044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141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2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3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4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5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6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7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8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49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50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51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52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153" name="Rectangle 1058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154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2D1F56FB-5E45-4350-BA6B-711E868C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D4752C83-BC04-4990-9D69-7C2B8C05E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rava, stablo, nebo, na otvorenom&#10;&#10;Opis je automatski generiran">
            <a:extLst>
              <a:ext uri="{FF2B5EF4-FFF2-40B4-BE49-F238E27FC236}">
                <a16:creationId xmlns:a16="http://schemas.microsoft.com/office/drawing/2014/main" id="{53E107E8-39DE-E42A-0C36-8048C7C4E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r="6057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1026" name="Picture 2" descr="Eufrazijeva bazilika u Poreču | HKM">
            <a:extLst>
              <a:ext uri="{FF2B5EF4-FFF2-40B4-BE49-F238E27FC236}">
                <a16:creationId xmlns:a16="http://schemas.microsoft.com/office/drawing/2014/main" id="{05609AE0-6DED-F4CE-31E4-7C3C93B77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r="12803" b="1"/>
          <a:stretch/>
        </p:blipFill>
        <p:spPr bwMode="auto">
          <a:xfrm>
            <a:off x="6176433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383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odijevanje, osoba, čovjek, obuća&#10;&#10;Opis je automatski generiran">
            <a:extLst>
              <a:ext uri="{FF2B5EF4-FFF2-40B4-BE49-F238E27FC236}">
                <a16:creationId xmlns:a16="http://schemas.microsoft.com/office/drawing/2014/main" id="{29FD8012-9027-06BC-53B4-D3800CE28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96" y="320040"/>
            <a:ext cx="3887760" cy="3927031"/>
          </a:xfrm>
          <a:prstGeom prst="rect">
            <a:avLst/>
          </a:prstGeom>
        </p:spPr>
      </p:pic>
      <p:pic>
        <p:nvPicPr>
          <p:cNvPr id="8" name="Slika 7" descr="Slika na kojoj se prikazuje odijevanje, osoba, Ljudsko lice, čovjek&#10;&#10;Opis je automatski generiran">
            <a:extLst>
              <a:ext uri="{FF2B5EF4-FFF2-40B4-BE49-F238E27FC236}">
                <a16:creationId xmlns:a16="http://schemas.microsoft.com/office/drawing/2014/main" id="{CD877AFB-F73A-F996-525A-80203BA4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055" y="320040"/>
            <a:ext cx="5236041" cy="3927031"/>
          </a:xfrm>
          <a:prstGeom prst="rect">
            <a:avLst/>
          </a:pr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926DD09-36ED-880F-A004-F46077464CFB}"/>
              </a:ext>
            </a:extLst>
          </p:cNvPr>
          <p:cNvSpPr txBox="1"/>
          <p:nvPr/>
        </p:nvSpPr>
        <p:spPr>
          <a:xfrm>
            <a:off x="5333999" y="4440365"/>
            <a:ext cx="6378402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A </a:t>
            </a:r>
            <a:r>
              <a:rPr lang="en-US" b="1" i="0" dirty="0" err="1">
                <a:effectLst/>
              </a:rPr>
              <a:t>jednu</a:t>
            </a:r>
            <a:r>
              <a:rPr lang="en-US" b="1" i="0" dirty="0">
                <a:effectLst/>
              </a:rPr>
              <a:t> od </a:t>
            </a:r>
            <a:r>
              <a:rPr lang="en-US" b="1" i="0" dirty="0" err="1">
                <a:effectLst/>
              </a:rPr>
              <a:t>zahvalnica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dobio</a:t>
            </a:r>
            <a:r>
              <a:rPr lang="en-US" b="1" i="0" dirty="0">
                <a:effectLst/>
              </a:rPr>
              <a:t> je </a:t>
            </a:r>
            <a:r>
              <a:rPr lang="en-US" b="1" i="0" dirty="0" err="1">
                <a:effectLst/>
              </a:rPr>
              <a:t>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naš</a:t>
            </a:r>
            <a:r>
              <a:rPr lang="en-US" b="1" i="0" dirty="0">
                <a:effectLst/>
              </a:rPr>
              <a:t> Caritas, Caritas </a:t>
            </a:r>
            <a:r>
              <a:rPr lang="en-US" b="1" i="0" dirty="0" err="1">
                <a:effectLst/>
              </a:rPr>
              <a:t>Župe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sv</a:t>
            </a:r>
            <a:r>
              <a:rPr lang="en-US" b="1" i="0" dirty="0">
                <a:effectLst/>
              </a:rPr>
              <a:t>. </a:t>
            </a:r>
            <a:r>
              <a:rPr lang="en-US" b="1" i="0" dirty="0" err="1">
                <a:effectLst/>
              </a:rPr>
              <a:t>Jelene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Križarice</a:t>
            </a:r>
            <a:r>
              <a:rPr lang="en-US" b="1" i="0" dirty="0">
                <a:effectLst/>
              </a:rPr>
              <a:t> Zabok, za </a:t>
            </a:r>
            <a:r>
              <a:rPr lang="en-US" b="1" i="0" dirty="0" err="1">
                <a:effectLst/>
              </a:rPr>
              <a:t>velikodušnu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podršku</a:t>
            </a:r>
            <a:r>
              <a:rPr lang="en-US" b="1" i="0" dirty="0">
                <a:effectLst/>
              </a:rPr>
              <a:t> u </a:t>
            </a:r>
            <a:r>
              <a:rPr lang="en-US" b="1" i="0" dirty="0" err="1">
                <a:effectLst/>
              </a:rPr>
              <a:t>radu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Caritasa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Zagrebačke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nadbiskupije</a:t>
            </a:r>
            <a:r>
              <a:rPr lang="en-US" b="1" i="0" dirty="0">
                <a:effectLst/>
              </a:rPr>
              <a:t>. </a:t>
            </a:r>
            <a:r>
              <a:rPr lang="en-US" b="1" i="0" dirty="0" err="1">
                <a:effectLst/>
              </a:rPr>
              <a:t>Zahvalnicu</a:t>
            </a:r>
            <a:r>
              <a:rPr lang="en-US" b="1" i="0" dirty="0">
                <a:effectLst/>
              </a:rPr>
              <a:t> je </a:t>
            </a:r>
            <a:r>
              <a:rPr lang="en-US" b="1" i="0" dirty="0" err="1">
                <a:effectLst/>
              </a:rPr>
              <a:t>preuzeo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voditelj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našeg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Caritasa</a:t>
            </a:r>
            <a:r>
              <a:rPr lang="en-US" b="1" i="0" dirty="0">
                <a:effectLst/>
              </a:rPr>
              <a:t> Marko </a:t>
            </a:r>
            <a:r>
              <a:rPr lang="en-US" b="1" i="0" dirty="0" err="1">
                <a:effectLst/>
              </a:rPr>
              <a:t>Bilić</a:t>
            </a:r>
            <a:r>
              <a:rPr lang="en-US" b="1" i="0" dirty="0">
                <a:effectLst/>
              </a:rPr>
              <a:t>. </a:t>
            </a:r>
            <a:r>
              <a:rPr lang="en-US" b="1" i="0" dirty="0" err="1">
                <a:effectLst/>
              </a:rPr>
              <a:t>Ponosni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smo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radosni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što</a:t>
            </a:r>
            <a:r>
              <a:rPr lang="en-US" b="1" i="0" dirty="0">
                <a:effectLst/>
              </a:rPr>
              <a:t> je </a:t>
            </a:r>
            <a:r>
              <a:rPr lang="en-US" b="1" i="0" dirty="0" err="1">
                <a:effectLst/>
              </a:rPr>
              <a:t>na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tako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visokoj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razini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prepoznat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trud</a:t>
            </a:r>
            <a:r>
              <a:rPr lang="en-US" b="1" i="0" dirty="0">
                <a:effectLst/>
              </a:rPr>
              <a:t>, rad </a:t>
            </a:r>
            <a:r>
              <a:rPr lang="en-US" b="1" i="0" dirty="0" err="1">
                <a:effectLst/>
              </a:rPr>
              <a:t>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mnogobrojne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aktivnosti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zabočkog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Caritasa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svih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njegovih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volontera</a:t>
            </a:r>
            <a:r>
              <a:rPr lang="en-US" b="1" i="0" dirty="0">
                <a:effectLst/>
              </a:rPr>
              <a:t>.</a:t>
            </a:r>
            <a:endParaRPr lang="en-US" b="1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CB56629-0C76-E417-FD93-E4631AD8D695}"/>
              </a:ext>
            </a:extLst>
          </p:cNvPr>
          <p:cNvSpPr txBox="1"/>
          <p:nvPr/>
        </p:nvSpPr>
        <p:spPr>
          <a:xfrm>
            <a:off x="643129" y="4672012"/>
            <a:ext cx="40507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Hrvatskom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narodnom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kazalištu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Zagrebu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listopada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održana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svečana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akademija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povodom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obilježavanja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90.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obljetnice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osnutka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djelovanja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Caritasa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Zagrebačke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nadbiskupije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3818762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EF7E9A87-2258-6084-1D24-C85289FE1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137743"/>
              </p:ext>
            </p:extLst>
          </p:nvPr>
        </p:nvGraphicFramePr>
        <p:xfrm>
          <a:off x="106326" y="668004"/>
          <a:ext cx="6517758" cy="60027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17758">
                  <a:extLst>
                    <a:ext uri="{9D8B030D-6E8A-4147-A177-3AD203B41FA5}">
                      <a16:colId xmlns:a16="http://schemas.microsoft.com/office/drawing/2014/main" val="3380163982"/>
                    </a:ext>
                  </a:extLst>
                </a:gridCol>
              </a:tblGrid>
              <a:tr h="6002788">
                <a:tc>
                  <a:txBody>
                    <a:bodyPr/>
                    <a:lstStyle/>
                    <a:p>
                      <a:pPr algn="l"/>
                      <a:r>
                        <a:rPr lang="hr-HR" sz="2400" dirty="0">
                          <a:effectLst/>
                        </a:rPr>
                        <a:t> Kako nas možete kontaktirati?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hr-HR" sz="2400" dirty="0">
                          <a:effectLst/>
                        </a:rPr>
                        <a:t>* </a:t>
                      </a:r>
                      <a:r>
                        <a:rPr lang="hr-H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zupnicaritas.zabok@gmail.com</a:t>
                      </a:r>
                      <a:endParaRPr lang="hr-HR" sz="2400" dirty="0">
                        <a:effectLst/>
                      </a:endParaRPr>
                    </a:p>
                    <a:p>
                      <a:pPr algn="l"/>
                      <a:r>
                        <a:rPr lang="hr-HR" sz="2400" dirty="0">
                          <a:effectLst/>
                        </a:rPr>
                        <a:t>*svakom članu ili volonteru župnog Caritasa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hr-HR" sz="2400" dirty="0">
                          <a:effectLst/>
                        </a:rPr>
                        <a:t>*u </a:t>
                      </a:r>
                      <a:r>
                        <a:rPr lang="hr-HR" sz="2400" dirty="0" err="1">
                          <a:effectLst/>
                        </a:rPr>
                        <a:t>inbox</a:t>
                      </a:r>
                      <a:r>
                        <a:rPr lang="hr-HR" sz="2400" dirty="0">
                          <a:effectLst/>
                        </a:rPr>
                        <a:t> stranice na </a:t>
                      </a:r>
                      <a:r>
                        <a:rPr lang="hr-HR" sz="2400" dirty="0" err="1">
                          <a:effectLst/>
                        </a:rPr>
                        <a:t>facebooku</a:t>
                      </a:r>
                      <a:r>
                        <a:rPr lang="hr-HR" sz="2400" dirty="0">
                          <a:effectLst/>
                        </a:rPr>
                        <a:t> gdje možete pratiti i sve aktivnosti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hr-HR" sz="2400" dirty="0">
                        <a:effectLst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hr-HR" sz="2400" dirty="0">
                          <a:effectLst/>
                          <a:hlinkClick r:id="rId2"/>
                        </a:rPr>
                        <a:t>www.zupa-zabok.org</a:t>
                      </a:r>
                      <a:endParaRPr lang="hr-HR" sz="2400" dirty="0">
                        <a:effectLst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hr-HR" sz="2400" dirty="0">
                        <a:effectLst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hr-HR" sz="1000" dirty="0">
                        <a:effectLst/>
                      </a:endParaRPr>
                    </a:p>
                    <a:p>
                      <a:pPr algn="l"/>
                      <a:r>
                        <a:rPr lang="hr-HR" sz="2400" dirty="0">
                          <a:effectLst/>
                        </a:rPr>
                        <a:t>Ako želite donirati novčana sredstva to možete učiniti na broj žiro računa otvorenog u ZAGREBAČKOJ BANCI: IBAN: HR9423600001101262764 s obaveznom naznakom donacija ŽUPNOM CARITASU </a:t>
                      </a:r>
                    </a:p>
                    <a:p>
                      <a:pPr algn="l"/>
                      <a:endParaRPr lang="hr-HR" sz="700" dirty="0">
                        <a:effectLst/>
                      </a:endParaRPr>
                    </a:p>
                    <a:p>
                      <a:pPr algn="l"/>
                      <a:r>
                        <a:rPr lang="hr-HR" sz="2400" dirty="0">
                          <a:effectLst/>
                        </a:rPr>
                        <a:t>Ovim putem svima još jednom veliko hvala</a:t>
                      </a:r>
                      <a:r>
                        <a:rPr lang="hr-HR" sz="2800" dirty="0">
                          <a:effectLst/>
                        </a:rPr>
                        <a:t>.</a:t>
                      </a:r>
                    </a:p>
                    <a:p>
                      <a:r>
                        <a:rPr lang="hr-HR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702733"/>
                  </a:ext>
                </a:extLst>
              </a:tr>
            </a:tbl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ACEEDCBE-79B6-F6B5-0E7E-D7B75BCD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404" y="0"/>
            <a:ext cx="5101898" cy="275569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9F0BA52-062E-7BFC-9D64-2466C40DD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405" y="2755696"/>
            <a:ext cx="5101898" cy="182740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37A5F4A-B74F-9B8E-150A-12F3A75D7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465" y="4713404"/>
            <a:ext cx="5101897" cy="21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35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A582E0E-83F8-E06E-E3D2-6C79C2FB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096" y="161178"/>
            <a:ext cx="7428088" cy="557106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89786F2B-5103-FA00-A819-22A2C1F25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464430"/>
              </p:ext>
            </p:extLst>
          </p:nvPr>
        </p:nvGraphicFramePr>
        <p:xfrm>
          <a:off x="2048096" y="5893422"/>
          <a:ext cx="8128000" cy="76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543992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4400" dirty="0"/>
                        <a:t>HVALA NA PAŽNJI!!!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64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99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2C0C52-B578-2695-C4D6-2531CFA00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8">
            <a:extLst>
              <a:ext uri="{FF2B5EF4-FFF2-40B4-BE49-F238E27FC236}">
                <a16:creationId xmlns:a16="http://schemas.microsoft.com/office/drawing/2014/main" id="{9EA5F439-40F6-9530-579B-89EB4EC36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id="{80CB237F-7E62-B091-F8FA-8F7696A07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52" name="Group 22">
            <a:extLst>
              <a:ext uri="{FF2B5EF4-FFF2-40B4-BE49-F238E27FC236}">
                <a16:creationId xmlns:a16="http://schemas.microsoft.com/office/drawing/2014/main" id="{3A2DB973-8B46-784D-42E2-66E4D512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54EB426-11D0-B160-89EB-03ADDC3FC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E6F8A059-1791-409F-9A93-D4DCC2EE4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66B1E1DC-C129-2DF1-0748-CEF2744A2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A59F2FD6-47C7-C7B7-DF0D-F66F58DF1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1E8A5A1C-294C-D2D0-69E5-677A5D982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BBFF26F4-CE3A-8306-0A67-7674E4980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41A89252-0BC2-7D12-F935-719E0026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680B5475-3766-7C68-B201-1CA2F39F5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72214FF-5C12-738B-9894-9B1C1A5C6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49198180-DEF1-9F6F-9C6A-5BD024F22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B80A9B7A-A9E9-BA33-5DB9-E4F1D8F4A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08755DD5-E390-7F62-CBC7-923BA2B6D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B4DA0F-EE50-8C29-CF29-33631A40C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6B47E7F9-78BB-7669-57AA-CB6F210DE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BFEAF3BA-4BEB-4273-9301-EDFBC7823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7CAA039D-B1A0-CB2E-E928-ECC3B8E74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9C626120-B2BE-A7FC-0752-1712EE618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F3B24F37-298F-9512-37DC-5D14751E5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1A802A92-65E2-05D6-0545-CA7A1156D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00E87D52-7CEF-6D10-9B7B-FB47CAD6B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679701BF-DD81-F983-881D-E988D4CA0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542A1D8E-A19F-6C45-A258-FEA680786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0B844FF3-2BA1-402B-B83D-209088B6A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EDB1ADF8-6771-DC4D-4843-4D48DCE97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C94839AF-7496-5853-017B-16B5C683D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98279999-4EE0-2778-80F8-F9F362BF5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6181" y="-360570"/>
            <a:ext cx="4266434" cy="422454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hr-HR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PREDSTAVLJANJE ŽUPNOG CARITASA ŽUPE SVETE JELENE KRIŽARICE</a:t>
            </a:r>
            <a:br>
              <a:rPr lang="hr-H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32BCE85-8361-5985-FA53-3F3522B82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7465" y="4483497"/>
            <a:ext cx="3635150" cy="1420166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hr-HR" sz="2600" b="1" dirty="0">
                <a:latin typeface="Calibri" panose="020F0502020204030204" pitchFamily="34" charset="0"/>
                <a:cs typeface="Calibri" panose="020F0502020204030204" pitchFamily="34" charset="0"/>
              </a:rPr>
              <a:t>Korizmeni susret članova župnih Caritasa Porečke i Pulske biskupije</a:t>
            </a:r>
          </a:p>
          <a:p>
            <a:pPr algn="ctr">
              <a:lnSpc>
                <a:spcPct val="90000"/>
              </a:lnSpc>
            </a:pPr>
            <a:r>
              <a:rPr lang="hr-HR" sz="2600" b="1" dirty="0">
                <a:latin typeface="Calibri" panose="020F0502020204030204" pitchFamily="34" charset="0"/>
                <a:cs typeface="Calibri" panose="020F0502020204030204" pitchFamily="34" charset="0"/>
              </a:rPr>
              <a:t>24. veljače 2024. </a:t>
            </a:r>
          </a:p>
          <a:p>
            <a:pPr>
              <a:lnSpc>
                <a:spcPct val="90000"/>
              </a:lnSpc>
            </a:pPr>
            <a:endParaRPr lang="hr-HR" sz="1500" dirty="0"/>
          </a:p>
        </p:txBody>
      </p:sp>
      <p:pic>
        <p:nvPicPr>
          <p:cNvPr id="5" name="Slika 4" descr="Slika na kojoj se prikazuje tekst, logotip, simbol, Font&#10;&#10;Opis je automatski generiran">
            <a:extLst>
              <a:ext uri="{FF2B5EF4-FFF2-40B4-BE49-F238E27FC236}">
                <a16:creationId xmlns:a16="http://schemas.microsoft.com/office/drawing/2014/main" id="{64DE815D-BCF0-581E-7995-B16C0A0B1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27"/>
          <a:stretch/>
        </p:blipFill>
        <p:spPr>
          <a:xfrm>
            <a:off x="929675" y="1746617"/>
            <a:ext cx="4213521" cy="333349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9303A7B-04D7-7959-4724-17DB33637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3" name="Freeform 33">
            <a:extLst>
              <a:ext uri="{FF2B5EF4-FFF2-40B4-BE49-F238E27FC236}">
                <a16:creationId xmlns:a16="http://schemas.microsoft.com/office/drawing/2014/main" id="{3F4D6390-D097-74CC-30F4-A12EEC2C1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0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95C31C-EB50-06F0-79FE-918EA4FF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80" y="290500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UKRATKO O MENI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3402C5C-F3F9-602C-535A-64FD603DF96D}"/>
              </a:ext>
            </a:extLst>
          </p:cNvPr>
          <p:cNvSpPr txBox="1"/>
          <p:nvPr/>
        </p:nvSpPr>
        <p:spPr>
          <a:xfrm>
            <a:off x="3326069" y="427929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Rođen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 Puli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suradnik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župi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sv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Pavla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mons.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Marcelu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Krebelu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lika 6" descr="Slika na kojoj se prikazuje odijevanje, osoba, zgrada, čovjek&#10;&#10;Opis je automatski generiran">
            <a:extLst>
              <a:ext uri="{FF2B5EF4-FFF2-40B4-BE49-F238E27FC236}">
                <a16:creationId xmlns:a16="http://schemas.microsoft.com/office/drawing/2014/main" id="{42FFA24C-95E0-8BF5-FFC3-940339C8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73" y="1747955"/>
            <a:ext cx="2707542" cy="4878454"/>
          </a:xfrm>
          <a:prstGeom prst="rect">
            <a:avLst/>
          </a:prstGeom>
        </p:spPr>
      </p:pic>
      <p:pic>
        <p:nvPicPr>
          <p:cNvPr id="10" name="Slika 9" descr="Slika na kojoj se prikazuje osoba, u dvorani, ritual, svijeća&#10;&#10;Opis je automatski generiran">
            <a:extLst>
              <a:ext uri="{FF2B5EF4-FFF2-40B4-BE49-F238E27FC236}">
                <a16:creationId xmlns:a16="http://schemas.microsoft.com/office/drawing/2014/main" id="{B85873ED-3766-464D-CC56-45D030E1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903" y="3675721"/>
            <a:ext cx="3394926" cy="2546194"/>
          </a:xfrm>
          <a:prstGeom prst="rect">
            <a:avLst/>
          </a:prstGeom>
        </p:spPr>
      </p:pic>
      <p:sp>
        <p:nvSpPr>
          <p:cNvPr id="19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F0B69A4-EA5C-7A14-E861-748DCC5E9D26}"/>
              </a:ext>
            </a:extLst>
          </p:cNvPr>
          <p:cNvSpPr txBox="1"/>
          <p:nvPr/>
        </p:nvSpPr>
        <p:spPr>
          <a:xfrm>
            <a:off x="4670882" y="2020941"/>
            <a:ext cx="3394926" cy="139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2013. godine živim sa obitelji u Zaboku i aktivan sam u Župi sv. Jelene Križarice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9BEC068-D088-FED2-2684-BF3964221D3C}"/>
              </a:ext>
            </a:extLst>
          </p:cNvPr>
          <p:cNvSpPr txBox="1"/>
          <p:nvPr/>
        </p:nvSpPr>
        <p:spPr>
          <a:xfrm>
            <a:off x="8490613" y="336027"/>
            <a:ext cx="3107756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2020. godine povjereno mi je vođenje  župnog Caritasa</a:t>
            </a: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070A9EE1-8EB7-517E-EB7C-B0E6A2F3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869" y="1557531"/>
            <a:ext cx="2351482" cy="48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9022FE-C4A3-BE6B-B932-B5FB2D5D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00826"/>
            <a:ext cx="8911687" cy="128089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BITI DOBAR VODITELJ/SLUŽITELJ</a:t>
            </a:r>
            <a:br>
              <a:rPr lang="hr-H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7F3411B-A950-7178-34EC-CBBD730AE2BE}"/>
              </a:ext>
            </a:extLst>
          </p:cNvPr>
          <p:cNvSpPr txBox="1"/>
          <p:nvPr/>
        </p:nvSpPr>
        <p:spPr>
          <a:xfrm>
            <a:off x="4144039" y="1973330"/>
            <a:ext cx="6935085" cy="3682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r-H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Organizirati/potaknuti</a:t>
            </a:r>
            <a:endParaRPr lang="hr-H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r-H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Saslušati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r-H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Razumjeti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r-H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Tolerirati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osuđivati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1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4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 useBgFill="1">
        <p:nvSpPr>
          <p:cNvPr id="76" name="Rectangle 41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43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Slika 4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A8306217-B58B-1146-6CF6-0FFFD299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768" y="659027"/>
            <a:ext cx="7003453" cy="5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0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BCBC0B5-9E57-4D7F-BCA9-3AB73BF6C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62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60EE7F-2246-4D2B-B4B0-22B958F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6406481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766F5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D9D92BF-B8B2-3E11-6C36-4329EF6F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706122"/>
            <a:ext cx="5762486" cy="316936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1268047-54AF-4152-9AD2-157673E96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2923" y="643467"/>
            <a:ext cx="4335610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766F5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9C6EB45-BCFA-E9F9-0EB4-DDAD9A660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784" y="997309"/>
            <a:ext cx="2155887" cy="4586994"/>
          </a:xfrm>
          <a:prstGeom prst="rect">
            <a:avLst/>
          </a:prstGeom>
        </p:spPr>
      </p:pic>
      <p:sp>
        <p:nvSpPr>
          <p:cNvPr id="48" name="Freeform 11">
            <a:extLst>
              <a:ext uri="{FF2B5EF4-FFF2-40B4-BE49-F238E27FC236}">
                <a16:creationId xmlns:a16="http://schemas.microsoft.com/office/drawing/2014/main" id="{36D73EF9-F875-4009-AE45-240606B75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1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939D912-8670-4F37-A181-52541821D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315B6F-CBB3-4DB6-9C8B-3E3F74A91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nebo, vanjski, odijevanje, osoba&#10;&#10;Opis je automatski generiran">
            <a:extLst>
              <a:ext uri="{FF2B5EF4-FFF2-40B4-BE49-F238E27FC236}">
                <a16:creationId xmlns:a16="http://schemas.microsoft.com/office/drawing/2014/main" id="{138563C4-022B-ED7F-CA89-BE67BEF3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00" y="968023"/>
            <a:ext cx="2216149" cy="4924777"/>
          </a:xfrm>
          <a:prstGeom prst="rect">
            <a:avLst/>
          </a:prstGeom>
        </p:spPr>
      </p:pic>
      <p:pic>
        <p:nvPicPr>
          <p:cNvPr id="5" name="Slika 4" descr="Slika na kojoj se prikazuje hrana, tržište, Prehrambena skupina, Lokalna hrana&#10;&#10;Opis je automatski generiran">
            <a:extLst>
              <a:ext uri="{FF2B5EF4-FFF2-40B4-BE49-F238E27FC236}">
                <a16:creationId xmlns:a16="http://schemas.microsoft.com/office/drawing/2014/main" id="{6F6F43C4-238E-F35C-24D9-7C3DF0B3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826" y="966611"/>
            <a:ext cx="2560884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40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tekst, osoba, gudači instrument&#10;&#10;Opis je automatski generiran">
            <a:extLst>
              <a:ext uri="{FF2B5EF4-FFF2-40B4-BE49-F238E27FC236}">
                <a16:creationId xmlns:a16="http://schemas.microsoft.com/office/drawing/2014/main" id="{9B1918F9-B600-657A-8E24-1C0CC2BEE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7" r="3" b="15544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4200ACA-C712-3E82-4A58-C7AF05381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9" r="1950" b="1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9" name="Slika 8" descr="Slika na kojoj se prikazuje zid, na zatvorenom, osoba&#10;&#10;Opis je automatski generiran">
            <a:extLst>
              <a:ext uri="{FF2B5EF4-FFF2-40B4-BE49-F238E27FC236}">
                <a16:creationId xmlns:a16="http://schemas.microsoft.com/office/drawing/2014/main" id="{F6C906C0-AE8B-8AC0-52E0-34615FB52F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1DF10315-BEB6-E29C-E839-361FA599C371}"/>
              </a:ext>
            </a:extLst>
          </p:cNvPr>
          <p:cNvSpPr txBox="1"/>
          <p:nvPr/>
        </p:nvSpPr>
        <p:spPr>
          <a:xfrm>
            <a:off x="4752554" y="439838"/>
            <a:ext cx="6870954" cy="5453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DJELATNOST: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Caritas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župe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Jelene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Križarice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promiče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organizirano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karitativno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djelovanje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usmjereno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socijalno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ugroženim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članovima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župne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zajednice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istovremeno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nastoji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senzibilizirati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ostale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župljane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korisnika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Caritasa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Caritasu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trenutno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djeluje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volontera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volonterki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koji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svoje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djelovanje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temelje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Evanđelju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Isusovoj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zapovijedi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ljubavi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kojima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svaki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čovjek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Božja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takav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nepovredivo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dostojanstvo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redovne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akcije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Božićne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Uskršnje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blagdane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kojima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sakuplja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hrana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potrebite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naše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Župe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organiziramo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ostale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akcije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tijekom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Župni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Caritas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trenutno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skrbi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obitelji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potrebi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područja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župe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poneke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akcije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uključuju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jedinice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lokalnih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zajednica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institucija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područja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Zaboka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razni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donatori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dobrotvori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811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6DE4CC-0324-DF77-8B0E-C93BF398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567" y="2097038"/>
            <a:ext cx="4224760" cy="94548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REDOVITE AKCIJE ŽUPNOG CARITASA: </a:t>
            </a:r>
          </a:p>
        </p:txBody>
      </p:sp>
      <p:pic>
        <p:nvPicPr>
          <p:cNvPr id="11" name="Slika 10" descr="Slika na kojoj se prikazuje na zatvorenom, neuredno, zatrpano&#10;&#10;Opis je automatski generiran">
            <a:extLst>
              <a:ext uri="{FF2B5EF4-FFF2-40B4-BE49-F238E27FC236}">
                <a16:creationId xmlns:a16="http://schemas.microsoft.com/office/drawing/2014/main" id="{81BCAB1B-20B7-C84E-059A-17BAA2B8F3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r="2525" b="5"/>
          <a:stretch/>
        </p:blipFill>
        <p:spPr>
          <a:xfrm>
            <a:off x="876300" y="879253"/>
            <a:ext cx="3083745" cy="2435571"/>
          </a:xfrm>
          <a:prstGeom prst="rect">
            <a:avLst/>
          </a:prstGeom>
        </p:spPr>
      </p:pic>
      <p:pic>
        <p:nvPicPr>
          <p:cNvPr id="9" name="Slika 8" descr="Slika na kojoj se prikazuje tlo, smeće&#10;&#10;Opis je automatski generiran">
            <a:extLst>
              <a:ext uri="{FF2B5EF4-FFF2-40B4-BE49-F238E27FC236}">
                <a16:creationId xmlns:a16="http://schemas.microsoft.com/office/drawing/2014/main" id="{D4175282-D750-8F65-FF8F-667599108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" b="5"/>
          <a:stretch/>
        </p:blipFill>
        <p:spPr>
          <a:xfrm>
            <a:off x="4035868" y="879259"/>
            <a:ext cx="3083744" cy="2435571"/>
          </a:xfrm>
          <a:prstGeom prst="rect">
            <a:avLst/>
          </a:prstGeom>
        </p:spPr>
      </p:pic>
      <p:pic>
        <p:nvPicPr>
          <p:cNvPr id="7" name="Slika 6" descr="Slika na kojoj se prikazuje na zatvorenom, pod, zatrpano, neuredno&#10;&#10;Opis je automatski generiran">
            <a:extLst>
              <a:ext uri="{FF2B5EF4-FFF2-40B4-BE49-F238E27FC236}">
                <a16:creationId xmlns:a16="http://schemas.microsoft.com/office/drawing/2014/main" id="{7D0ED7EC-1E33-C3B2-A51F-7A586AE62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r="5" b="5"/>
          <a:stretch/>
        </p:blipFill>
        <p:spPr>
          <a:xfrm>
            <a:off x="876300" y="3393485"/>
            <a:ext cx="3081840" cy="243557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317AEED-30BA-F3AB-E276-6423DCF800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14" r="2" b="29977"/>
          <a:stretch/>
        </p:blipFill>
        <p:spPr>
          <a:xfrm>
            <a:off x="4035868" y="3393483"/>
            <a:ext cx="3083744" cy="243793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7BA2F98-4D67-115A-F24A-E7F18E29FA19}"/>
              </a:ext>
            </a:extLst>
          </p:cNvPr>
          <p:cNvSpPr txBox="1"/>
          <p:nvPr/>
        </p:nvSpPr>
        <p:spPr>
          <a:xfrm>
            <a:off x="8155290" y="3527126"/>
            <a:ext cx="3597296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Božićna</a:t>
            </a:r>
            <a:r>
              <a:rPr lang="en-US" sz="3200" b="1" dirty="0"/>
              <a:t> </a:t>
            </a:r>
            <a:r>
              <a:rPr lang="en-US" sz="3200" b="1" dirty="0" err="1"/>
              <a:t>košarica</a:t>
            </a:r>
            <a:endParaRPr lang="en-US" sz="3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Uskrsna</a:t>
            </a:r>
            <a:r>
              <a:rPr lang="en-US" sz="3200" b="1" dirty="0"/>
              <a:t> </a:t>
            </a:r>
            <a:r>
              <a:rPr lang="en-US" sz="3200" b="1" dirty="0" err="1"/>
              <a:t>košarica</a:t>
            </a:r>
            <a:endParaRPr lang="en-US" sz="3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Voće</a:t>
            </a:r>
            <a:r>
              <a:rPr lang="en-US" sz="3200" b="1" dirty="0"/>
              <a:t> </a:t>
            </a:r>
            <a:r>
              <a:rPr lang="en-US" sz="3200" b="1" dirty="0" err="1"/>
              <a:t>i</a:t>
            </a:r>
            <a:r>
              <a:rPr lang="en-US" sz="3200" b="1" dirty="0"/>
              <a:t> </a:t>
            </a:r>
            <a:r>
              <a:rPr lang="en-US" sz="3200" b="1" dirty="0" err="1"/>
              <a:t>povrće</a:t>
            </a:r>
            <a:endParaRPr lang="en-US" sz="3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0ABAB5-F0ED-1EAD-3BE4-2CA2485A6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9A1F85-4AEF-5F2B-A14D-CAE562605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025C00-5FFF-746D-078E-2A2A5DFE4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60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9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PREDSTAVLJANJE ŽUPNOG CARITASA ŽUPE SVETE JELENE KRIŽARICE - Pula</Template>
  <TotalTime>2</TotalTime>
  <Words>607</Words>
  <Application>Microsoft Office PowerPoint</Application>
  <PresentationFormat>Široki zaslon</PresentationFormat>
  <Paragraphs>77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Symbol</vt:lpstr>
      <vt:lpstr>Wingdings 3</vt:lpstr>
      <vt:lpstr>Pramen</vt:lpstr>
      <vt:lpstr>Tema sustava Office</vt:lpstr>
      <vt:lpstr>PREDSTAVLJANJE ŽUPNOG CARITASA ŽUPE SVETE JELENE KRIŽARICE </vt:lpstr>
      <vt:lpstr>PowerPoint prezentacija</vt:lpstr>
      <vt:lpstr>UKRATKO O MENI</vt:lpstr>
      <vt:lpstr>KAKO BITI DOBAR VODITELJ/SLUŽITELJ </vt:lpstr>
      <vt:lpstr>PowerPoint prezentacija</vt:lpstr>
      <vt:lpstr>PowerPoint prezentacija</vt:lpstr>
      <vt:lpstr>PowerPoint prezentacija</vt:lpstr>
      <vt:lpstr>PowerPoint prezentacija</vt:lpstr>
      <vt:lpstr>REDOVITE AKCIJE ŽUPNOG CARITASA: </vt:lpstr>
      <vt:lpstr>PowerPoint prezentacija</vt:lpstr>
      <vt:lpstr>DAN BOLESNIKA U ŽUPI SV. JELENE KRIŽARICE</vt:lpstr>
      <vt:lpstr>POSJET BOLNICI BRAČAK I DOMU LOBOR</vt:lpstr>
      <vt:lpstr>PowerPoint prezentacija</vt:lpstr>
      <vt:lpstr>KAUFLAND </vt:lpstr>
      <vt:lpstr>PROJEKTI NA KOJE SMO POSEBNO PONOSNI  </vt:lpstr>
      <vt:lpstr>PowerPoint prezentacija</vt:lpstr>
      <vt:lpstr>PowerPoint prezentacija</vt:lpstr>
      <vt:lpstr>PowerPoint prezentacija</vt:lpstr>
      <vt:lpstr>PROSLAVA 90. obljetnice osnutka i djelovanja Caritasa Zagrebačke nadbiskupije.</vt:lpstr>
      <vt:lpstr>PowerPoint prezentacija</vt:lpstr>
      <vt:lpstr>PowerPoint prezentacija</vt:lpstr>
      <vt:lpstr>PowerPoint prezentacija</vt:lpstr>
      <vt:lpstr>PREDSTAVLJANJE ŽUPNOG CARITASA ŽUPE SVETE JELENE KRIŽARICE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PREDSTAVLJANJE ŽUPNOG CARITASA ŽUPE SVETE JELENE KRIŽARICE </dc:title>
  <dc:creator>Zagorski ZR</dc:creator>
  <cp:lastModifiedBy>Zagorski ZR</cp:lastModifiedBy>
  <cp:revision>1</cp:revision>
  <dcterms:created xsi:type="dcterms:W3CDTF">2024-02-22T06:15:22Z</dcterms:created>
  <dcterms:modified xsi:type="dcterms:W3CDTF">2024-02-22T06:17:30Z</dcterms:modified>
</cp:coreProperties>
</file>